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7" d="100"/>
          <a:sy n="157" d="100"/>
        </p:scale>
        <p:origin x="392"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4584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632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16685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Thomas R. Hummel</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F0252907-C1D6-4687-9425-A11CD0F5A67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55"/>
    </mc:Choice>
    <mc:Fallback>
      <p:transition spd="slow" advTm="8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r>
              <a:rPr lang="en-US" dirty="0"/>
              <a:t>Is the source object still in the same location after a copy?</a:t>
            </a:r>
            <a:br>
              <a:rPr lang="en-US" dirty="0"/>
            </a:b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dirty="0"/>
              <a:t>// Arrange</a:t>
            </a:r>
          </a:p>
          <a:p>
            <a:pPr marL="0" lvl="0" indent="0">
              <a:buNone/>
            </a:pPr>
            <a:r>
              <a:rPr lang="en-US" dirty="0" err="1"/>
              <a:t>MyObject</a:t>
            </a:r>
            <a:r>
              <a:rPr lang="en-US" dirty="0"/>
              <a:t> </a:t>
            </a:r>
            <a:r>
              <a:rPr lang="en-US" dirty="0" err="1"/>
              <a:t>myObject</a:t>
            </a:r>
            <a:r>
              <a:rPr lang="en-US" dirty="0"/>
              <a:t>(“My Object”);</a:t>
            </a:r>
          </a:p>
          <a:p>
            <a:pPr marL="0" lvl="0" indent="0">
              <a:buNone/>
            </a:pPr>
            <a:r>
              <a:rPr lang="en-US" dirty="0"/>
              <a:t>int </a:t>
            </a:r>
            <a:r>
              <a:rPr lang="en-US" dirty="0" err="1"/>
              <a:t>origAddr</a:t>
            </a:r>
            <a:r>
              <a:rPr lang="en-US" dirty="0"/>
              <a:t> = &amp;</a:t>
            </a:r>
            <a:r>
              <a:rPr lang="en-US" dirty="0" err="1"/>
              <a:t>myObject</a:t>
            </a:r>
            <a:r>
              <a:rPr lang="en-US" dirty="0"/>
              <a:t>;</a:t>
            </a:r>
          </a:p>
          <a:p>
            <a:pPr marL="0" lvl="0" indent="0">
              <a:buNone/>
            </a:pPr>
            <a:endParaRPr lang="en-US" dirty="0"/>
          </a:p>
          <a:p>
            <a:pPr marL="0" lvl="0" indent="0">
              <a:buNone/>
            </a:pPr>
            <a:r>
              <a:rPr lang="en-US" dirty="0"/>
              <a:t>// Act</a:t>
            </a:r>
          </a:p>
          <a:p>
            <a:pPr marL="0" lvl="0" indent="0">
              <a:buNone/>
            </a:pPr>
            <a:r>
              <a:rPr lang="en-US" dirty="0" err="1"/>
              <a:t>MyObject</a:t>
            </a:r>
            <a:r>
              <a:rPr lang="en-US" dirty="0"/>
              <a:t> </a:t>
            </a:r>
            <a:r>
              <a:rPr lang="en-US" dirty="0" err="1"/>
              <a:t>newObject</a:t>
            </a:r>
            <a:r>
              <a:rPr lang="en-US" dirty="0"/>
              <a:t> = </a:t>
            </a:r>
            <a:r>
              <a:rPr lang="en-US" dirty="0" err="1"/>
              <a:t>myObject</a:t>
            </a:r>
            <a:r>
              <a:rPr lang="en-US" dirty="0"/>
              <a:t>;</a:t>
            </a:r>
          </a:p>
          <a:p>
            <a:pPr marL="0" lvl="0" indent="0">
              <a:buNone/>
            </a:pPr>
            <a:endParaRPr lang="en-US" dirty="0"/>
          </a:p>
          <a:p>
            <a:pPr marL="0" lvl="0" indent="0">
              <a:buNone/>
            </a:pPr>
            <a:r>
              <a:rPr lang="en-US" dirty="0"/>
              <a:t>// Assert</a:t>
            </a:r>
          </a:p>
          <a:p>
            <a:pPr marL="0" lvl="0" indent="0">
              <a:buNone/>
            </a:pPr>
            <a:r>
              <a:rPr lang="en-US" dirty="0"/>
              <a:t>ASSERT_EQ(&amp;</a:t>
            </a:r>
            <a:r>
              <a:rPr lang="en-US" dirty="0" err="1"/>
              <a:t>myObject</a:t>
            </a:r>
            <a:r>
              <a:rPr lang="en-US" dirty="0"/>
              <a:t>, </a:t>
            </a:r>
            <a:r>
              <a:rPr lang="en-US" dirty="0" err="1"/>
              <a:t>origAddr</a:t>
            </a:r>
            <a:r>
              <a:rPr lang="en-US" dirty="0"/>
              <a:t>);</a:t>
            </a:r>
          </a:p>
          <a:p>
            <a:pPr marL="457200" lvl="1" indent="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33E592E-98F0-405D-8D81-53BB9DC58B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547175054"/>
      </p:ext>
    </p:extLst>
  </p:cSld>
  <p:clrMapOvr>
    <a:masterClrMapping/>
  </p:clrMapOvr>
  <mc:AlternateContent xmlns:mc="http://schemas.openxmlformats.org/markup-compatibility/2006">
    <mc:Choice xmlns:p14="http://schemas.microsoft.com/office/powerpoint/2010/main" Requires="p14">
      <p:transition spd="slow" p14:dur="2000" advTm="11490"/>
    </mc:Choice>
    <mc:Fallback>
      <p:transition spd="slow" advTm="11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r>
              <a:rPr lang="en-US" dirty="0"/>
              <a:t>Is the source object’s data still the same after a copy?</a:t>
            </a:r>
            <a:br>
              <a:rPr lang="en-US" dirty="0"/>
            </a:b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dirty="0"/>
              <a:t>// Arrange</a:t>
            </a:r>
          </a:p>
          <a:p>
            <a:pPr marL="0" lvl="0" indent="0">
              <a:buNone/>
            </a:pPr>
            <a:r>
              <a:rPr lang="en-US" dirty="0" err="1"/>
              <a:t>MyObject</a:t>
            </a:r>
            <a:r>
              <a:rPr lang="en-US" dirty="0"/>
              <a:t> </a:t>
            </a:r>
            <a:r>
              <a:rPr lang="en-US" dirty="0" err="1"/>
              <a:t>myObject</a:t>
            </a:r>
            <a:r>
              <a:rPr lang="en-US" dirty="0"/>
              <a:t>(“My Object”);</a:t>
            </a:r>
          </a:p>
          <a:p>
            <a:pPr marL="0" lvl="0" indent="0">
              <a:buNone/>
            </a:pPr>
            <a:r>
              <a:rPr lang="en-US" dirty="0"/>
              <a:t>string </a:t>
            </a:r>
            <a:r>
              <a:rPr lang="en-US" dirty="0" err="1"/>
              <a:t>origName</a:t>
            </a:r>
            <a:r>
              <a:rPr lang="en-US" dirty="0"/>
              <a:t> = myObject.name;</a:t>
            </a:r>
          </a:p>
          <a:p>
            <a:pPr marL="0" lvl="0" indent="0">
              <a:buNone/>
            </a:pPr>
            <a:endParaRPr lang="en-US" dirty="0"/>
          </a:p>
          <a:p>
            <a:pPr marL="0" lvl="0" indent="0">
              <a:buNone/>
            </a:pPr>
            <a:r>
              <a:rPr lang="en-US" dirty="0"/>
              <a:t>// Act</a:t>
            </a:r>
          </a:p>
          <a:p>
            <a:pPr marL="0" lvl="0" indent="0">
              <a:buNone/>
            </a:pPr>
            <a:r>
              <a:rPr lang="en-US" dirty="0" err="1"/>
              <a:t>MyObject</a:t>
            </a:r>
            <a:r>
              <a:rPr lang="en-US" dirty="0"/>
              <a:t> </a:t>
            </a:r>
            <a:r>
              <a:rPr lang="en-US" dirty="0" err="1"/>
              <a:t>newObject</a:t>
            </a:r>
            <a:r>
              <a:rPr lang="en-US" dirty="0"/>
              <a:t> = </a:t>
            </a:r>
            <a:r>
              <a:rPr lang="en-US" dirty="0" err="1"/>
              <a:t>myObject</a:t>
            </a:r>
            <a:r>
              <a:rPr lang="en-US" dirty="0"/>
              <a:t>;</a:t>
            </a:r>
          </a:p>
          <a:p>
            <a:pPr marL="0" lvl="0" indent="0">
              <a:buNone/>
            </a:pPr>
            <a:endParaRPr lang="en-US" dirty="0"/>
          </a:p>
          <a:p>
            <a:pPr marL="0" lvl="0" indent="0">
              <a:buNone/>
            </a:pPr>
            <a:r>
              <a:rPr lang="en-US" dirty="0"/>
              <a:t>// Assert</a:t>
            </a:r>
          </a:p>
          <a:p>
            <a:pPr marL="0" lvl="0" indent="0">
              <a:buNone/>
            </a:pPr>
            <a:r>
              <a:rPr lang="en-US" dirty="0"/>
              <a:t>ASSERT_EQ(myObject.name, </a:t>
            </a:r>
            <a:r>
              <a:rPr lang="en-US" dirty="0" err="1"/>
              <a:t>origName</a:t>
            </a:r>
            <a:r>
              <a:rPr lang="en-US" dirty="0"/>
              <a:t>);</a:t>
            </a:r>
          </a:p>
          <a:p>
            <a:pPr marL="457200" lvl="1" indent="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65824A9-3AE9-4E95-9702-639B85EEB7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579974556"/>
      </p:ext>
    </p:extLst>
  </p:cSld>
  <p:clrMapOvr>
    <a:masterClrMapping/>
  </p:clrMapOvr>
  <mc:AlternateContent xmlns:mc="http://schemas.openxmlformats.org/markup-compatibility/2006">
    <mc:Choice xmlns:p14="http://schemas.microsoft.com/office/powerpoint/2010/main" Requires="p14">
      <p:transition spd="slow" p14:dur="2000" advTm="16406"/>
    </mc:Choice>
    <mc:Fallback>
      <p:transition spd="slow" advTm="16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8D96CC4-F9DC-44DD-A33C-A02DB79A9E3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795"/>
    </mc:Choice>
    <mc:Fallback>
      <p:transition spd="slow" advTm="35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The </a:t>
            </a:r>
            <a:r>
              <a:rPr lang="en-US" sz="1600" dirty="0" err="1"/>
              <a:t>DevSecOps</a:t>
            </a:r>
            <a:r>
              <a:rPr lang="en-US" sz="1600" dirty="0"/>
              <a:t> pipeline incorporates security into every phase of development</a:t>
            </a:r>
            <a:endParaRPr sz="1600" dirty="0"/>
          </a:p>
          <a:p>
            <a:pPr marL="685800" lvl="1" indent="-228600" algn="l" rtl="0">
              <a:lnSpc>
                <a:spcPct val="90000"/>
              </a:lnSpc>
              <a:spcBef>
                <a:spcPts val="500"/>
              </a:spcBef>
              <a:spcAft>
                <a:spcPts val="0"/>
              </a:spcAft>
              <a:buClr>
                <a:schemeClr val="lt1"/>
              </a:buClr>
              <a:buSzPts val="2000"/>
              <a:buChar char="•"/>
            </a:pPr>
            <a:r>
              <a:rPr lang="en-US" sz="1600" dirty="0"/>
              <a:t>Some of the tools used to help automate </a:t>
            </a:r>
            <a:r>
              <a:rPr lang="en-US" sz="1600" dirty="0" err="1"/>
              <a:t>DevSecOps</a:t>
            </a:r>
            <a:r>
              <a:rPr lang="en-US" sz="1600" dirty="0"/>
              <a:t> in various phases</a:t>
            </a:r>
          </a:p>
          <a:p>
            <a:pPr marL="1143000" lvl="2" indent="-228600">
              <a:buSzPts val="2000"/>
            </a:pPr>
            <a:r>
              <a:rPr lang="en-US" sz="1400" dirty="0"/>
              <a:t>Threat modeling (Assess and plan phase)</a:t>
            </a:r>
          </a:p>
          <a:p>
            <a:pPr marL="1143000" lvl="2" indent="-228600">
              <a:buSzPts val="2000"/>
            </a:pPr>
            <a:r>
              <a:rPr lang="en-US" sz="1400" dirty="0"/>
              <a:t>Code reviews (Build phase)</a:t>
            </a:r>
          </a:p>
          <a:p>
            <a:pPr marL="1143000" lvl="2" indent="-228600">
              <a:buSzPts val="2000"/>
            </a:pPr>
            <a:r>
              <a:rPr lang="en-US" sz="1400" dirty="0"/>
              <a:t>Compiler, with automated warnings (Build phase)</a:t>
            </a:r>
          </a:p>
          <a:p>
            <a:pPr marL="1143000" lvl="2" indent="-228600">
              <a:buSzPts val="2000"/>
            </a:pPr>
            <a:r>
              <a:rPr lang="en-US" sz="1400" dirty="0"/>
              <a:t>Static Application Security Testing (Build phase)</a:t>
            </a:r>
          </a:p>
          <a:p>
            <a:pPr marL="1143000" lvl="2" indent="-228600">
              <a:buSzPts val="2000"/>
            </a:pPr>
            <a:r>
              <a:rPr lang="en-US" sz="1400" dirty="0"/>
              <a:t>Dynamic application security testing (Verify and test phase)</a:t>
            </a:r>
          </a:p>
          <a:p>
            <a:pPr marL="1143000" lvl="2" indent="-228600">
              <a:buSzPts val="2000"/>
            </a:pPr>
            <a:r>
              <a:rPr lang="en-US" sz="1400" dirty="0"/>
              <a:t>Penetration tester (Transition and health check phase)</a:t>
            </a:r>
          </a:p>
          <a:p>
            <a:pPr marL="1143000" lvl="2" indent="-228600">
              <a:buSzPts val="2000"/>
            </a:pPr>
            <a:r>
              <a:rPr lang="en-US" sz="1400" dirty="0"/>
              <a:t>Log scanner (Monitor and detect phase)</a:t>
            </a:r>
            <a:endParaRPr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4181140-FAA8-4758-AF78-B6841EC455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98"/>
    </mc:Choice>
    <mc:Fallback>
      <p:transition spd="slow" advTm="20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Advantages of a proactive security approach</a:t>
            </a:r>
          </a:p>
          <a:p>
            <a:pPr marL="685800" lvl="1" indent="-228600">
              <a:spcBef>
                <a:spcPts val="0"/>
              </a:spcBef>
              <a:buSzPts val="2000"/>
            </a:pPr>
            <a:r>
              <a:rPr lang="en-US" dirty="0"/>
              <a:t>Lower overall costs due to lower remediation costs</a:t>
            </a:r>
          </a:p>
          <a:p>
            <a:pPr marL="685800" lvl="1" indent="-228600">
              <a:spcBef>
                <a:spcPts val="0"/>
              </a:spcBef>
              <a:buSzPts val="2000"/>
            </a:pPr>
            <a:r>
              <a:rPr lang="en-US" dirty="0"/>
              <a:t>Improved reputation by avoiding public embarrassment of security failures</a:t>
            </a:r>
          </a:p>
          <a:p>
            <a:pPr marL="685800" lvl="1" indent="-228600">
              <a:spcBef>
                <a:spcPts val="0"/>
              </a:spcBef>
              <a:buSzPts val="2000"/>
            </a:pPr>
            <a:r>
              <a:rPr lang="en-US" dirty="0"/>
              <a:t>Improved user experience</a:t>
            </a:r>
          </a:p>
          <a:p>
            <a:pPr marL="228600" indent="-228600">
              <a:spcBef>
                <a:spcPts val="0"/>
              </a:spcBef>
              <a:buSzPts val="2000"/>
            </a:pPr>
            <a:endParaRPr lang="en-US" dirty="0"/>
          </a:p>
          <a:p>
            <a:pPr marL="228600" indent="-228600">
              <a:spcBef>
                <a:spcPts val="0"/>
              </a:spcBef>
              <a:buSzPts val="2000"/>
            </a:pPr>
            <a:r>
              <a:rPr lang="en-US" dirty="0"/>
              <a:t>Advantages of waiting</a:t>
            </a:r>
          </a:p>
          <a:p>
            <a:pPr marL="685800" lvl="1" indent="-228600">
              <a:spcBef>
                <a:spcPts val="0"/>
              </a:spcBef>
              <a:buSzPts val="2000"/>
            </a:pPr>
            <a:r>
              <a:rPr lang="en-US" dirty="0"/>
              <a:t>Lower upfront costs</a:t>
            </a:r>
          </a:p>
          <a:p>
            <a:pPr marL="685800" lvl="1" indent="-228600">
              <a:spcBef>
                <a:spcPts val="0"/>
              </a:spcBef>
              <a:buSzPts val="2000"/>
            </a:pPr>
            <a:r>
              <a:rPr lang="en-US" dirty="0"/>
              <a:t>Decreased resource requirements and team size</a:t>
            </a:r>
          </a:p>
          <a:p>
            <a:pPr marL="685800" lvl="1" indent="-228600">
              <a:spcBef>
                <a:spcPts val="0"/>
              </a:spcBef>
              <a:buSzPts val="2000"/>
            </a:pPr>
            <a:r>
              <a:rPr lang="en-US" dirty="0"/>
              <a:t>No time is spent on vulnerabilities that are not exploited</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C65F9A3-C730-4E40-B705-D3FE09CBE91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563"/>
    </mc:Choice>
    <mc:Fallback>
      <p:transition spd="slow" advTm="46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rtl="0">
              <a:lnSpc>
                <a:spcPct val="90000"/>
              </a:lnSpc>
              <a:spcBef>
                <a:spcPts val="0"/>
              </a:spcBef>
              <a:spcAft>
                <a:spcPts val="0"/>
              </a:spcAft>
              <a:buClr>
                <a:schemeClr val="lt1"/>
              </a:buClr>
              <a:buSzPts val="1800"/>
              <a:buNone/>
            </a:pPr>
            <a:endParaRPr lang="en-US" dirty="0"/>
          </a:p>
          <a:p>
            <a:pPr marL="914400" lvl="2" indent="0" rtl="0">
              <a:lnSpc>
                <a:spcPct val="90000"/>
              </a:lnSpc>
              <a:spcBef>
                <a:spcPts val="0"/>
              </a:spcBef>
              <a:spcAft>
                <a:spcPts val="0"/>
              </a:spcAft>
              <a:buClr>
                <a:schemeClr val="lt1"/>
              </a:buClr>
              <a:buSzPts val="1800"/>
              <a:buNone/>
            </a:pPr>
            <a:endParaRPr lang="en-US" dirty="0"/>
          </a:p>
          <a:p>
            <a:pPr marL="914400" lvl="2" indent="0" rtl="0">
              <a:lnSpc>
                <a:spcPct val="90000"/>
              </a:lnSpc>
              <a:spcBef>
                <a:spcPts val="0"/>
              </a:spcBef>
              <a:spcAft>
                <a:spcPts val="0"/>
              </a:spcAft>
              <a:buClr>
                <a:schemeClr val="lt1"/>
              </a:buClr>
              <a:buSzPts val="1800"/>
              <a:buNone/>
            </a:pPr>
            <a:r>
              <a:rPr lang="en-US" dirty="0"/>
              <a:t>This security policy presents a solid starting point for a more comprehensive policy. As the organization matures, so should the security policy. A successful </a:t>
            </a:r>
            <a:r>
              <a:rPr lang="en-US" dirty="0" err="1"/>
              <a:t>DevSecOps</a:t>
            </a:r>
            <a:r>
              <a:rPr lang="en-US" dirty="0"/>
              <a:t> relies on constant training and evolution as the team matures, as prominent threats change over time, and as the threat surface area of the organization changes. To accommodate this the team should follow the strategies on the next slide</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229642E-AFCD-41DB-B617-96243F1D26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189"/>
    </mc:Choice>
    <mc:Fallback>
      <p:transition spd="slow" advTm="30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371600" lvl="3" indent="0">
              <a:spcBef>
                <a:spcPts val="0"/>
              </a:spcBef>
              <a:buNone/>
            </a:pPr>
            <a:r>
              <a:rPr lang="en-US" sz="2800" dirty="0"/>
              <a:t>Maintaining a relevant security policy</a:t>
            </a:r>
          </a:p>
          <a:p>
            <a:pPr marL="1371600" lvl="3" indent="0">
              <a:spcBef>
                <a:spcPts val="0"/>
              </a:spcBef>
              <a:buNone/>
            </a:pPr>
            <a:endParaRPr lang="en-US" sz="2800" dirty="0"/>
          </a:p>
          <a:p>
            <a:pPr marL="1657350" lvl="3" indent="-285750">
              <a:spcBef>
                <a:spcPts val="0"/>
              </a:spcBef>
            </a:pPr>
            <a:r>
              <a:rPr lang="en-US" sz="2800" dirty="0"/>
              <a:t>An improvement mindset throughout the team</a:t>
            </a:r>
          </a:p>
          <a:p>
            <a:pPr marL="1657350" lvl="3" indent="-285750">
              <a:spcBef>
                <a:spcPts val="0"/>
              </a:spcBef>
            </a:pPr>
            <a:r>
              <a:rPr lang="en-US" sz="2800" dirty="0"/>
              <a:t>Constant security training of team members</a:t>
            </a:r>
          </a:p>
          <a:p>
            <a:pPr marL="1657350" lvl="3" indent="-285750">
              <a:spcBef>
                <a:spcPts val="0"/>
              </a:spcBef>
            </a:pPr>
            <a:r>
              <a:rPr lang="en-US" sz="2800" dirty="0"/>
              <a:t>Regular reviews of the threat surface area</a:t>
            </a:r>
          </a:p>
          <a:p>
            <a:pPr marL="1657350" lvl="3" indent="-285750">
              <a:spcBef>
                <a:spcPts val="0"/>
              </a:spcBef>
            </a:pPr>
            <a:r>
              <a:rPr lang="en-US" sz="2800" dirty="0"/>
              <a:t>Regular reviews of emerging threats in the industry</a:t>
            </a:r>
          </a:p>
          <a:p>
            <a:pPr marL="1657350" lvl="3" indent="-285750">
              <a:spcBef>
                <a:spcPts val="0"/>
              </a:spcBef>
            </a:pPr>
            <a:r>
              <a:rPr lang="en-US" sz="2800" dirty="0"/>
              <a:t>Regular reviews of the security policy itself for both gaps and items that are no longer necessary</a:t>
            </a:r>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2043102-DF78-4464-AF96-DAFE194CEC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493"/>
    </mc:Choice>
    <mc:Fallback>
      <p:transition spd="slow" advTm="36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t>Sharif, N. M. H. U., &amp; Mohammed, N. M. A. (2022). A literature review of financial losses statistics for cyber security and future trend. </a:t>
            </a:r>
            <a:r>
              <a:rPr lang="en-US" i="1" dirty="0"/>
              <a:t>World Journal of Advanced Research and Reviews</a:t>
            </a:r>
            <a:r>
              <a:rPr lang="en-US" dirty="0"/>
              <a:t>, </a:t>
            </a:r>
            <a:r>
              <a:rPr lang="en-US" i="1" dirty="0"/>
              <a:t>15</a:t>
            </a:r>
            <a:r>
              <a:rPr lang="en-US" dirty="0"/>
              <a:t>(1), 138–156. https://doi.org/10.30574/wjarr.2022.15.1.0573</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3A7A8C1-77F4-4FA3-9352-0FFB6BFBFA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4"/>
    </mc:Choice>
    <mc:Fallback>
      <p:transition spd="slow" advTm="2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04879" y="1838511"/>
            <a:ext cx="10820400" cy="4024125"/>
          </a:xfrm>
          <a:prstGeom prst="rect">
            <a:avLst/>
          </a:prstGeom>
          <a:noFill/>
          <a:ln>
            <a:noFill/>
          </a:ln>
        </p:spPr>
        <p:txBody>
          <a:bodyPr spcFirstLastPara="1" wrap="square" lIns="91425" tIns="45700" rIns="91425" bIns="45700" anchor="t" anchorCtr="0">
            <a:normAutofit/>
          </a:bodyPr>
          <a:lstStyle/>
          <a:p>
            <a:pPr marL="685800" lvl="0" indent="0">
              <a:spcBef>
                <a:spcPts val="0"/>
              </a:spcBef>
              <a:buNone/>
            </a:pPr>
            <a:r>
              <a:rPr lang="en-US" dirty="0"/>
              <a:t>It is estimated that lack of cyber security in the global economy has cost $945B by 2020 (Sharif &amp; Mohammed, 2022). To avoid becoming part of these statistics we must have a comprehensive security policy.</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C92076E-2622-4D8E-B10B-2E871831988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963"/>
    </mc:Choice>
    <mc:Fallback>
      <p:transition spd="slow" advTm="36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56719549"/>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400" u="none" strike="noStrike" cap="none" dirty="0">
                          <a:solidFill>
                            <a:srgbClr val="FFC000"/>
                          </a:solidFill>
                        </a:rPr>
                        <a:t>STD-002-CPP</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400" u="none" strike="noStrike" cap="none" dirty="0">
                          <a:solidFill>
                            <a:srgbClr val="FFC000"/>
                          </a:solidFill>
                        </a:rPr>
                        <a:t>STD-003-CPP</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400" u="none" strike="noStrike" cap="none" dirty="0">
                          <a:solidFill>
                            <a:srgbClr val="FFC000"/>
                          </a:solidFill>
                        </a:rPr>
                        <a:t>STD-004-CPP</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400" u="none" strike="noStrike" cap="none" dirty="0">
                          <a:solidFill>
                            <a:srgbClr val="FFC000"/>
                          </a:solidFill>
                        </a:rPr>
                        <a:t>STD-005-CPP</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endParaRPr sz="1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400" u="none" strike="noStrike" cap="none" dirty="0">
                          <a:solidFill>
                            <a:srgbClr val="FFC000"/>
                          </a:solidFill>
                        </a:rPr>
                        <a:t>STD-009-CPP</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400" u="none" strike="noStrike" cap="none" dirty="0">
                          <a:solidFill>
                            <a:srgbClr val="FFC000"/>
                          </a:solidFill>
                        </a:rPr>
                        <a:t>STD-010-CPP</a:t>
                      </a:r>
                      <a:endParaRPr sz="14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C000"/>
                          </a:solidFill>
                        </a:rPr>
                        <a:t>STD-007-CPP</a:t>
                      </a:r>
                      <a:endParaRPr sz="14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C000"/>
                          </a:solidFill>
                        </a:rPr>
                        <a:t>STD-001-CPP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C000"/>
                          </a:solidFill>
                        </a:rPr>
                        <a:t>STD-006-CPP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C000"/>
                          </a:solidFill>
                        </a:rPr>
                        <a:t>STD-008-CPP</a:t>
                      </a:r>
                      <a:endParaRPr sz="14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A1D8EFB5-ED56-4698-9C35-E3E8EC2F85BF}"/>
              </a:ext>
            </a:extLst>
          </p:cNvPr>
          <p:cNvSpPr txBox="1"/>
          <p:nvPr/>
        </p:nvSpPr>
        <p:spPr>
          <a:xfrm>
            <a:off x="1506848" y="2828835"/>
            <a:ext cx="1620957" cy="1200329"/>
          </a:xfrm>
          <a:prstGeom prst="rect">
            <a:avLst/>
          </a:prstGeom>
          <a:noFill/>
        </p:spPr>
        <p:txBody>
          <a:bodyPr wrap="none" rtlCol="0">
            <a:spAutoFit/>
          </a:bodyPr>
          <a:lstStyle/>
          <a:p>
            <a:r>
              <a:rPr lang="en-US" sz="3600" dirty="0">
                <a:solidFill>
                  <a:schemeClr val="bg1"/>
                </a:solidFill>
              </a:rPr>
              <a:t>High</a:t>
            </a:r>
          </a:p>
          <a:p>
            <a:r>
              <a:rPr lang="en-US" sz="3600" dirty="0">
                <a:solidFill>
                  <a:schemeClr val="bg1"/>
                </a:solidFill>
              </a:rPr>
              <a:t>Priority</a:t>
            </a:r>
          </a:p>
        </p:txBody>
      </p:sp>
      <p:sp>
        <p:nvSpPr>
          <p:cNvPr id="9" name="TextBox 8">
            <a:extLst>
              <a:ext uri="{FF2B5EF4-FFF2-40B4-BE49-F238E27FC236}">
                <a16:creationId xmlns:a16="http://schemas.microsoft.com/office/drawing/2014/main" id="{64EC8E81-4D30-41B3-B77D-A03E4C9EB5DB}"/>
              </a:ext>
            </a:extLst>
          </p:cNvPr>
          <p:cNvSpPr txBox="1"/>
          <p:nvPr/>
        </p:nvSpPr>
        <p:spPr>
          <a:xfrm>
            <a:off x="8147331" y="1930786"/>
            <a:ext cx="1800493" cy="646331"/>
          </a:xfrm>
          <a:prstGeom prst="rect">
            <a:avLst/>
          </a:prstGeom>
          <a:noFill/>
        </p:spPr>
        <p:txBody>
          <a:bodyPr wrap="none" rtlCol="0">
            <a:spAutoFit/>
          </a:bodyPr>
          <a:lstStyle/>
          <a:p>
            <a:r>
              <a:rPr lang="en-US" sz="3600" dirty="0">
                <a:solidFill>
                  <a:schemeClr val="bg1"/>
                </a:solidFill>
              </a:rPr>
              <a:t>Unlikely</a:t>
            </a:r>
          </a:p>
        </p:txBody>
      </p:sp>
      <p:sp>
        <p:nvSpPr>
          <p:cNvPr id="10" name="TextBox 9">
            <a:extLst>
              <a:ext uri="{FF2B5EF4-FFF2-40B4-BE49-F238E27FC236}">
                <a16:creationId xmlns:a16="http://schemas.microsoft.com/office/drawing/2014/main" id="{3A9A9711-1A36-47FE-909E-13B51683311D}"/>
              </a:ext>
            </a:extLst>
          </p:cNvPr>
          <p:cNvSpPr txBox="1"/>
          <p:nvPr/>
        </p:nvSpPr>
        <p:spPr>
          <a:xfrm>
            <a:off x="4450620" y="1930786"/>
            <a:ext cx="1364476" cy="646331"/>
          </a:xfrm>
          <a:prstGeom prst="rect">
            <a:avLst/>
          </a:prstGeom>
          <a:noFill/>
        </p:spPr>
        <p:txBody>
          <a:bodyPr wrap="none" rtlCol="0">
            <a:spAutoFit/>
          </a:bodyPr>
          <a:lstStyle/>
          <a:p>
            <a:r>
              <a:rPr lang="en-US" sz="3600" dirty="0">
                <a:solidFill>
                  <a:schemeClr val="bg1"/>
                </a:solidFill>
              </a:rPr>
              <a:t>Likely</a:t>
            </a:r>
          </a:p>
        </p:txBody>
      </p:sp>
      <p:sp>
        <p:nvSpPr>
          <p:cNvPr id="11" name="TextBox 10">
            <a:extLst>
              <a:ext uri="{FF2B5EF4-FFF2-40B4-BE49-F238E27FC236}">
                <a16:creationId xmlns:a16="http://schemas.microsoft.com/office/drawing/2014/main" id="{495CD39D-7780-407F-B8AE-ABA9479ABE9A}"/>
              </a:ext>
            </a:extLst>
          </p:cNvPr>
          <p:cNvSpPr txBox="1"/>
          <p:nvPr/>
        </p:nvSpPr>
        <p:spPr>
          <a:xfrm>
            <a:off x="1506847" y="4470170"/>
            <a:ext cx="1620957" cy="1200329"/>
          </a:xfrm>
          <a:prstGeom prst="rect">
            <a:avLst/>
          </a:prstGeom>
          <a:noFill/>
        </p:spPr>
        <p:txBody>
          <a:bodyPr wrap="none" rtlCol="0">
            <a:spAutoFit/>
          </a:bodyPr>
          <a:lstStyle/>
          <a:p>
            <a:r>
              <a:rPr lang="en-US" sz="3600" dirty="0">
                <a:solidFill>
                  <a:schemeClr val="bg1"/>
                </a:solidFill>
              </a:rPr>
              <a:t>Low</a:t>
            </a:r>
          </a:p>
          <a:p>
            <a:r>
              <a:rPr lang="en-US" sz="3600" dirty="0">
                <a:solidFill>
                  <a:schemeClr val="bg1"/>
                </a:solidFill>
              </a:rPr>
              <a:t>Priority</a:t>
            </a:r>
          </a:p>
        </p:txBody>
      </p:sp>
      <p:pic>
        <p:nvPicPr>
          <p:cNvPr id="5" name="Audio 4">
            <a:hlinkClick r:id="" action="ppaction://media"/>
            <a:extLst>
              <a:ext uri="{FF2B5EF4-FFF2-40B4-BE49-F238E27FC236}">
                <a16:creationId xmlns:a16="http://schemas.microsoft.com/office/drawing/2014/main" id="{D598AB54-F8A9-4021-B86D-C70C1A68809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421"/>
    </mc:Choice>
    <mc:Fallback>
      <p:transition spd="slow" advTm="27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685800" lvl="1" indent="-228600">
              <a:spcBef>
                <a:spcPts val="0"/>
              </a:spcBef>
              <a:buSzPts val="2200"/>
            </a:pPr>
            <a:r>
              <a:rPr lang="en-US" sz="1200" dirty="0"/>
              <a:t>STD-002-CPP, STD-003-CPP, STD-004-CPP</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685800" lvl="1" indent="-228600">
              <a:spcBef>
                <a:spcPts val="0"/>
              </a:spcBef>
              <a:buSzPts val="2200"/>
            </a:pPr>
            <a:r>
              <a:rPr lang="en-US" sz="1200" dirty="0"/>
              <a:t>STD-001-CPP</a:t>
            </a:r>
          </a:p>
          <a:p>
            <a:pPr marL="228600" lvl="0" indent="-228600" algn="l" rtl="0">
              <a:lnSpc>
                <a:spcPct val="90000"/>
              </a:lnSpc>
              <a:spcBef>
                <a:spcPts val="0"/>
              </a:spcBef>
              <a:spcAft>
                <a:spcPts val="0"/>
              </a:spcAft>
              <a:buClr>
                <a:schemeClr val="lt1"/>
              </a:buClr>
              <a:buSzPts val="2200"/>
              <a:buChar char="•"/>
            </a:pPr>
            <a:r>
              <a:rPr lang="en-US" dirty="0"/>
              <a:t>Architect &amp; Design for Security</a:t>
            </a:r>
          </a:p>
          <a:p>
            <a:pPr marL="685800" lvl="1" indent="-228600">
              <a:spcBef>
                <a:spcPts val="0"/>
              </a:spcBef>
              <a:buSzPts val="2200"/>
            </a:pPr>
            <a:r>
              <a:rPr lang="en-US" sz="1200" dirty="0"/>
              <a:t>STD-005-CPP, STD-007-CPP</a:t>
            </a:r>
          </a:p>
          <a:p>
            <a:pPr marL="228600" lvl="0" indent="-228600" algn="l" rtl="0">
              <a:lnSpc>
                <a:spcPct val="90000"/>
              </a:lnSpc>
              <a:spcBef>
                <a:spcPts val="0"/>
              </a:spcBef>
              <a:spcAft>
                <a:spcPts val="0"/>
              </a:spcAft>
              <a:buClr>
                <a:schemeClr val="lt1"/>
              </a:buClr>
              <a:buSzPts val="2200"/>
              <a:buChar char="•"/>
            </a:pPr>
            <a:r>
              <a:rPr lang="en-US" dirty="0"/>
              <a:t>Keep it Simple</a:t>
            </a:r>
          </a:p>
          <a:p>
            <a:pPr marL="685800" lvl="1" indent="-228600">
              <a:spcBef>
                <a:spcPts val="0"/>
              </a:spcBef>
              <a:buSzPts val="2200"/>
            </a:pPr>
            <a:r>
              <a:rPr lang="en-US" sz="1300" dirty="0"/>
              <a:t>STD-009-CPP</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685800" lvl="1" indent="-228600">
              <a:spcBef>
                <a:spcPts val="0"/>
              </a:spcBef>
              <a:buSzPts val="2200"/>
            </a:pPr>
            <a:r>
              <a:rPr lang="en-US" sz="1200" dirty="0"/>
              <a:t>STD-008-CPP, STD-010-CPP</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685800" lvl="1" indent="-228600">
              <a:spcBef>
                <a:spcPts val="0"/>
              </a:spcBef>
              <a:buSzPts val="2200"/>
            </a:pPr>
            <a:r>
              <a:rPr lang="en-US" sz="1200" dirty="0"/>
              <a:t>STD-002-CPP, STD-006-CPP</a:t>
            </a:r>
          </a:p>
          <a:p>
            <a:pPr marL="228600" lvl="0" indent="-228600" algn="l" rtl="0">
              <a:lnSpc>
                <a:spcPct val="90000"/>
              </a:lnSpc>
              <a:spcBef>
                <a:spcPts val="0"/>
              </a:spcBef>
              <a:spcAft>
                <a:spcPts val="0"/>
              </a:spcAft>
              <a:buClr>
                <a:schemeClr val="lt1"/>
              </a:buClr>
              <a:buSzPts val="2200"/>
              <a:buChar char="•"/>
            </a:pPr>
            <a:r>
              <a:rPr lang="en-US" dirty="0"/>
              <a:t>Use Effective QA Techniques</a:t>
            </a:r>
          </a:p>
          <a:p>
            <a:pPr marL="685800" lvl="1" indent="-228600">
              <a:spcBef>
                <a:spcPts val="0"/>
              </a:spcBef>
              <a:buSzPts val="2200"/>
            </a:pPr>
            <a:r>
              <a:rPr lang="en-US" sz="1200" dirty="0"/>
              <a:t>STD-005-CPP</a:t>
            </a:r>
          </a:p>
          <a:p>
            <a:pPr marL="228600" lvl="0" indent="-228600" algn="l" rtl="0">
              <a:lnSpc>
                <a:spcPct val="90000"/>
              </a:lnSpc>
              <a:spcBef>
                <a:spcPts val="0"/>
              </a:spcBef>
              <a:spcAft>
                <a:spcPts val="0"/>
              </a:spcAft>
              <a:buClr>
                <a:schemeClr val="lt1"/>
              </a:buClr>
              <a:buSzPts val="2200"/>
              <a:buChar char="•"/>
            </a:pPr>
            <a:r>
              <a:rPr lang="en-US" dirty="0"/>
              <a:t>Adopt a Secure Coding Standard</a:t>
            </a:r>
          </a:p>
          <a:p>
            <a:pPr marL="685800" lvl="1" indent="-228600">
              <a:spcBef>
                <a:spcPts val="0"/>
              </a:spcBef>
              <a:buSzPts val="2200"/>
            </a:pPr>
            <a:r>
              <a:rPr lang="en-US" sz="1200" dirty="0"/>
              <a:t>STD-005-CPP, STD-007-CPP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35DCADD-D1D8-45FA-9955-FC7B07C6497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608"/>
    </mc:Choice>
    <mc:Fallback>
      <p:transition spd="slow" advTm="41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Ensure integer conversions do not result in lost or bad data (STD-002-CPP)</a:t>
            </a:r>
          </a:p>
          <a:p>
            <a:pPr marL="228600" lvl="0" indent="-228600" algn="l" rtl="0">
              <a:lnSpc>
                <a:spcPct val="90000"/>
              </a:lnSpc>
              <a:spcBef>
                <a:spcPts val="0"/>
              </a:spcBef>
              <a:spcAft>
                <a:spcPts val="0"/>
              </a:spcAft>
              <a:buClr>
                <a:schemeClr val="lt1"/>
              </a:buClr>
              <a:buSzPts val="2000"/>
              <a:buChar char="•"/>
            </a:pPr>
            <a:r>
              <a:rPr lang="en-US" dirty="0"/>
              <a:t>Guarantee string storage has sufficient space (STD-003-CPP)</a:t>
            </a:r>
          </a:p>
          <a:p>
            <a:pPr marL="228600" lvl="0" indent="-228600" algn="l" rtl="0">
              <a:lnSpc>
                <a:spcPct val="90000"/>
              </a:lnSpc>
              <a:spcBef>
                <a:spcPts val="0"/>
              </a:spcBef>
              <a:spcAft>
                <a:spcPts val="0"/>
              </a:spcAft>
              <a:buClr>
                <a:schemeClr val="lt1"/>
              </a:buClr>
              <a:buSzPts val="2000"/>
              <a:buChar char="•"/>
            </a:pPr>
            <a:r>
              <a:rPr lang="en-US" dirty="0"/>
              <a:t>Sanitize data passed to complex subsystems (STD-004-CPP)</a:t>
            </a:r>
          </a:p>
          <a:p>
            <a:pPr marL="228600" lvl="0" indent="-228600" algn="l" rtl="0">
              <a:lnSpc>
                <a:spcPct val="90000"/>
              </a:lnSpc>
              <a:spcBef>
                <a:spcPts val="0"/>
              </a:spcBef>
              <a:spcAft>
                <a:spcPts val="0"/>
              </a:spcAft>
              <a:buClr>
                <a:schemeClr val="lt1"/>
              </a:buClr>
              <a:buSzPts val="2000"/>
              <a:buChar char="•"/>
            </a:pPr>
            <a:r>
              <a:rPr lang="en-US" dirty="0"/>
              <a:t>Allocate and free memory in the same module (STD-005-CPP)</a:t>
            </a:r>
          </a:p>
          <a:p>
            <a:pPr marL="228600" lvl="0" indent="-228600" algn="l" rtl="0">
              <a:lnSpc>
                <a:spcPct val="90000"/>
              </a:lnSpc>
              <a:spcBef>
                <a:spcPts val="0"/>
              </a:spcBef>
              <a:spcAft>
                <a:spcPts val="0"/>
              </a:spcAft>
              <a:buClr>
                <a:schemeClr val="lt1"/>
              </a:buClr>
              <a:buSzPts val="2000"/>
              <a:buChar char="•"/>
            </a:pPr>
            <a:r>
              <a:rPr lang="en-US" dirty="0"/>
              <a:t>Copy operations must not mutate the source object (STD-009-CPP)</a:t>
            </a:r>
          </a:p>
          <a:p>
            <a:pPr marL="228600" lvl="0" indent="-228600" algn="l" rtl="0">
              <a:lnSpc>
                <a:spcPct val="90000"/>
              </a:lnSpc>
              <a:spcBef>
                <a:spcPts val="0"/>
              </a:spcBef>
              <a:spcAft>
                <a:spcPts val="0"/>
              </a:spcAft>
              <a:buClr>
                <a:schemeClr val="lt1"/>
              </a:buClr>
              <a:buSzPts val="2000"/>
              <a:buChar char="•"/>
            </a:pPr>
            <a:r>
              <a:rPr lang="en-US" dirty="0"/>
              <a:t>Ensure locks are released on exceptional conditions (STD-010-CPP)</a:t>
            </a:r>
          </a:p>
          <a:p>
            <a:pPr marL="228600" lvl="0" indent="-228600" algn="l" rtl="0">
              <a:lnSpc>
                <a:spcPct val="90000"/>
              </a:lnSpc>
              <a:spcBef>
                <a:spcPts val="0"/>
              </a:spcBef>
              <a:spcAft>
                <a:spcPts val="0"/>
              </a:spcAft>
              <a:buClr>
                <a:schemeClr val="lt1"/>
              </a:buClr>
              <a:buSzPts val="2000"/>
              <a:buChar char="•"/>
            </a:pPr>
            <a:r>
              <a:rPr lang="en-US" dirty="0"/>
              <a:t>Handle all exceptions (STD-007-CPP)</a:t>
            </a:r>
          </a:p>
          <a:p>
            <a:pPr marL="228600" lvl="0" indent="-228600" algn="l" rtl="0">
              <a:lnSpc>
                <a:spcPct val="90000"/>
              </a:lnSpc>
              <a:spcBef>
                <a:spcPts val="0"/>
              </a:spcBef>
              <a:spcAft>
                <a:spcPts val="0"/>
              </a:spcAft>
              <a:buClr>
                <a:schemeClr val="lt1"/>
              </a:buClr>
              <a:buSzPts val="2000"/>
              <a:buChar char="•"/>
            </a:pPr>
            <a:r>
              <a:rPr lang="en-US" dirty="0"/>
              <a:t>Use static assertions to test the value of a constant expression (STD-006-CPP)</a:t>
            </a:r>
          </a:p>
          <a:p>
            <a:pPr marL="228600" lvl="0" indent="-228600" algn="l" rtl="0">
              <a:lnSpc>
                <a:spcPct val="90000"/>
              </a:lnSpc>
              <a:spcBef>
                <a:spcPts val="0"/>
              </a:spcBef>
              <a:spcAft>
                <a:spcPts val="0"/>
              </a:spcAft>
              <a:buClr>
                <a:schemeClr val="lt1"/>
              </a:buClr>
              <a:buSzPts val="2000"/>
              <a:buChar char="•"/>
            </a:pPr>
            <a:r>
              <a:rPr lang="en-US" dirty="0"/>
              <a:t>Close files when they are no longer needed (STD-008-CPP)</a:t>
            </a:r>
          </a:p>
          <a:p>
            <a:pPr marL="228600" lvl="0" indent="-228600" algn="l" rtl="0">
              <a:lnSpc>
                <a:spcPct val="90000"/>
              </a:lnSpc>
              <a:spcBef>
                <a:spcPts val="0"/>
              </a:spcBef>
              <a:spcAft>
                <a:spcPts val="0"/>
              </a:spcAft>
              <a:buClr>
                <a:schemeClr val="lt1"/>
              </a:buClr>
              <a:buSzPts val="2000"/>
              <a:buChar char="•"/>
            </a:pPr>
            <a:r>
              <a:rPr lang="en-US" dirty="0"/>
              <a:t>Never qualify a reference type with const or volatile (STD-001-CPP)</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1C30067-876E-4B3A-8D3D-94EC05A3F2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032"/>
    </mc:Choice>
    <mc:Fallback>
      <p:transition spd="slow" advTm="31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lang="en-US" sz="2800" dirty="0"/>
          </a:p>
          <a:p>
            <a:pPr marL="228600" lvl="0" indent="-228600" algn="l" rtl="0">
              <a:lnSpc>
                <a:spcPct val="90000"/>
              </a:lnSpc>
              <a:spcBef>
                <a:spcPts val="0"/>
              </a:spcBef>
              <a:spcAft>
                <a:spcPts val="0"/>
              </a:spcAft>
              <a:buClr>
                <a:schemeClr val="lt1"/>
              </a:buClr>
              <a:buSzPts val="2000"/>
              <a:buChar char="•"/>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Sensitive data should be encrypted in all three stages</a:t>
            </a:r>
          </a:p>
          <a:p>
            <a:pPr marL="685800" lvl="1" indent="-228600">
              <a:spcBef>
                <a:spcPts val="0"/>
              </a:spcBef>
              <a:buSzPts val="2000"/>
            </a:pPr>
            <a:r>
              <a:rPr lang="en-US" dirty="0"/>
              <a:t>At rest – Encryption should use a private key held only by the server</a:t>
            </a:r>
          </a:p>
          <a:p>
            <a:pPr marL="685800" lvl="1" indent="-228600">
              <a:spcBef>
                <a:spcPts val="0"/>
              </a:spcBef>
              <a:buSzPts val="2000"/>
            </a:pPr>
            <a:r>
              <a:rPr lang="en-US" dirty="0"/>
              <a:t>In transit – Encryption should use a key shared only between the sender and receiver</a:t>
            </a:r>
          </a:p>
          <a:p>
            <a:pPr marL="685800" lvl="1" indent="-228600">
              <a:spcBef>
                <a:spcPts val="0"/>
              </a:spcBef>
              <a:buSzPts val="2000"/>
            </a:pPr>
            <a:r>
              <a:rPr lang="en-US" dirty="0"/>
              <a:t>In use – Encryption should use a mutable key</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C47930C-1B2D-41F0-A0D7-2BE5F96E81B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006"/>
    </mc:Choice>
    <mc:Fallback>
      <p:transition spd="slow" advTm="40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Authentication - All users must be authenticated</a:t>
            </a:r>
          </a:p>
          <a:p>
            <a:pPr marL="685800" lvl="1" indent="-228600">
              <a:spcBef>
                <a:spcPts val="0"/>
              </a:spcBef>
              <a:buSzPts val="2400"/>
            </a:pPr>
            <a:r>
              <a:rPr lang="en-US" sz="1600" dirty="0"/>
              <a:t>It is important to security of the application that the identity of the user is known</a:t>
            </a:r>
          </a:p>
          <a:p>
            <a:pPr marL="685800" lvl="1" indent="-228600">
              <a:spcBef>
                <a:spcPts val="0"/>
              </a:spcBef>
              <a:buSzPts val="2400"/>
            </a:pPr>
            <a:endParaRPr lang="en-US" sz="1600" dirty="0"/>
          </a:p>
          <a:p>
            <a:pPr marL="228600" indent="-228600">
              <a:spcBef>
                <a:spcPts val="0"/>
              </a:spcBef>
              <a:buSzPts val="2400"/>
            </a:pPr>
            <a:r>
              <a:rPr lang="en-US" dirty="0"/>
              <a:t>Authorization - All users must pass authorization to use a resource</a:t>
            </a:r>
          </a:p>
          <a:p>
            <a:pPr marL="685800" lvl="1" indent="-228600">
              <a:spcBef>
                <a:spcPts val="0"/>
              </a:spcBef>
              <a:buSzPts val="2400"/>
            </a:pPr>
            <a:r>
              <a:rPr lang="en-US" sz="1600" dirty="0"/>
              <a:t>Each critical resource in the system must have designated users or groups who have authorization to use the resource</a:t>
            </a:r>
          </a:p>
          <a:p>
            <a:pPr marL="685800" lvl="1" indent="-228600">
              <a:spcBef>
                <a:spcPts val="0"/>
              </a:spcBef>
              <a:buSzPts val="2400"/>
            </a:pPr>
            <a:endParaRPr lang="en-US" sz="1600" dirty="0"/>
          </a:p>
          <a:p>
            <a:pPr marL="228600" indent="-228600">
              <a:spcBef>
                <a:spcPts val="0"/>
              </a:spcBef>
              <a:buSzPts val="2400"/>
            </a:pPr>
            <a:r>
              <a:rPr lang="en-US" dirty="0"/>
              <a:t>Accounting – Access of resources in the system must be tracked</a:t>
            </a:r>
          </a:p>
          <a:p>
            <a:pPr marL="685800" lvl="1" indent="-228600">
              <a:spcBef>
                <a:spcPts val="0"/>
              </a:spcBef>
              <a:buSzPts val="2400"/>
            </a:pPr>
            <a:r>
              <a:rPr lang="en-US" sz="1600" dirty="0"/>
              <a:t>Resource tracking should include the user, the resource, and the action(s) taken</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36E2D7F-8356-4F0D-AA09-6ECBA2FB693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262"/>
    </mc:Choice>
    <mc:Fallback>
      <p:transition spd="slow" advTm="47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 examples for the coding standard of </a:t>
            </a:r>
            <a:r>
              <a:rPr lang="en-US" b="1" dirty="0"/>
              <a:t>Copy operations must not mutate the source object</a:t>
            </a:r>
          </a:p>
          <a:p>
            <a:pPr marL="800100" lvl="1"/>
            <a:r>
              <a:rPr lang="en-US" dirty="0"/>
              <a:t>Is the source object still the same size after a copy?</a:t>
            </a:r>
          </a:p>
          <a:p>
            <a:pPr marL="800100" lvl="1"/>
            <a:r>
              <a:rPr lang="en-US" dirty="0"/>
              <a:t>Is the source object still in the same location after a copy?</a:t>
            </a:r>
          </a:p>
          <a:p>
            <a:pPr marL="800100" lvl="1"/>
            <a:r>
              <a:rPr lang="en-US" dirty="0"/>
              <a:t>Is the source object’s data still the same after a copy?</a:t>
            </a:r>
          </a:p>
          <a:p>
            <a:pPr marL="800100" lvl="1"/>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173D554-6153-4661-BB12-D877AB516F1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102"/>
    </mc:Choice>
    <mc:Fallback>
      <p:transition spd="slow" advTm="39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lvl="0"/>
            <a:r>
              <a:rPr lang="en-US" dirty="0"/>
              <a:t>Is the source object still the same size after a copy?</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 Arrange</a:t>
            </a:r>
          </a:p>
          <a:p>
            <a:pPr marL="0" lvl="0" indent="0" algn="l" rtl="0">
              <a:lnSpc>
                <a:spcPct val="90000"/>
              </a:lnSpc>
              <a:spcBef>
                <a:spcPts val="1000"/>
              </a:spcBef>
              <a:spcAft>
                <a:spcPts val="0"/>
              </a:spcAft>
              <a:buSzPts val="1800"/>
              <a:buNone/>
            </a:pPr>
            <a:r>
              <a:rPr lang="en-US" dirty="0" err="1"/>
              <a:t>MyObject</a:t>
            </a:r>
            <a:r>
              <a:rPr lang="en-US" dirty="0"/>
              <a:t> </a:t>
            </a:r>
            <a:r>
              <a:rPr lang="en-US" dirty="0" err="1"/>
              <a:t>myObject</a:t>
            </a:r>
            <a:r>
              <a:rPr lang="en-US" dirty="0"/>
              <a:t>(“My Object”);</a:t>
            </a:r>
          </a:p>
          <a:p>
            <a:pPr marL="0" lvl="0" indent="0" algn="l" rtl="0">
              <a:lnSpc>
                <a:spcPct val="90000"/>
              </a:lnSpc>
              <a:spcBef>
                <a:spcPts val="1000"/>
              </a:spcBef>
              <a:spcAft>
                <a:spcPts val="0"/>
              </a:spcAft>
              <a:buSzPts val="1800"/>
              <a:buNone/>
            </a:pPr>
            <a:r>
              <a:rPr lang="en-US" dirty="0" err="1"/>
              <a:t>size_t</a:t>
            </a:r>
            <a:r>
              <a:rPr lang="en-US" dirty="0"/>
              <a:t> </a:t>
            </a:r>
            <a:r>
              <a:rPr lang="en-US" dirty="0" err="1"/>
              <a:t>origSize</a:t>
            </a:r>
            <a:r>
              <a:rPr lang="en-US" dirty="0"/>
              <a:t> = </a:t>
            </a:r>
            <a:r>
              <a:rPr lang="en-US" dirty="0" err="1"/>
              <a:t>sizeof</a:t>
            </a:r>
            <a:r>
              <a:rPr lang="en-US" dirty="0"/>
              <a:t>(</a:t>
            </a:r>
            <a:r>
              <a:rPr lang="en-US" dirty="0" err="1"/>
              <a:t>myObject</a:t>
            </a:r>
            <a:r>
              <a:rPr lang="en-US" dirty="0"/>
              <a:t>);</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 Act</a:t>
            </a:r>
          </a:p>
          <a:p>
            <a:pPr marL="0" lvl="0" indent="0" algn="l" rtl="0">
              <a:lnSpc>
                <a:spcPct val="90000"/>
              </a:lnSpc>
              <a:spcBef>
                <a:spcPts val="1000"/>
              </a:spcBef>
              <a:spcAft>
                <a:spcPts val="0"/>
              </a:spcAft>
              <a:buSzPts val="1800"/>
              <a:buNone/>
            </a:pPr>
            <a:r>
              <a:rPr lang="en-US" dirty="0" err="1"/>
              <a:t>MyObject</a:t>
            </a:r>
            <a:r>
              <a:rPr lang="en-US" dirty="0"/>
              <a:t> </a:t>
            </a:r>
            <a:r>
              <a:rPr lang="en-US" dirty="0" err="1"/>
              <a:t>newObject</a:t>
            </a:r>
            <a:r>
              <a:rPr lang="en-US" dirty="0"/>
              <a:t> = </a:t>
            </a:r>
            <a:r>
              <a:rPr lang="en-US" dirty="0" err="1"/>
              <a:t>myObject</a:t>
            </a:r>
            <a:r>
              <a:rPr lang="en-US" dirty="0"/>
              <a:t>;</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 Assert</a:t>
            </a:r>
          </a:p>
          <a:p>
            <a:pPr marL="0" lvl="0" indent="0" algn="l" rtl="0">
              <a:lnSpc>
                <a:spcPct val="90000"/>
              </a:lnSpc>
              <a:spcBef>
                <a:spcPts val="1000"/>
              </a:spcBef>
              <a:spcAft>
                <a:spcPts val="0"/>
              </a:spcAft>
              <a:buSzPts val="1800"/>
              <a:buNone/>
            </a:pPr>
            <a:r>
              <a:rPr lang="en-US" dirty="0"/>
              <a:t>ASSERT_EQ(</a:t>
            </a:r>
            <a:r>
              <a:rPr lang="en-US" dirty="0" err="1"/>
              <a:t>sizeof</a:t>
            </a:r>
            <a:r>
              <a:rPr lang="en-US" dirty="0"/>
              <a:t>(</a:t>
            </a:r>
            <a:r>
              <a:rPr lang="en-US" dirty="0" err="1"/>
              <a:t>myObject</a:t>
            </a:r>
            <a:r>
              <a:rPr lang="en-US" dirty="0"/>
              <a:t>), </a:t>
            </a:r>
            <a:r>
              <a:rPr lang="en-US" dirty="0" err="1"/>
              <a:t>origSize</a:t>
            </a:r>
            <a:r>
              <a:rPr lang="en-US" dirty="0"/>
              <a:t>);</a:t>
            </a:r>
          </a:p>
          <a:p>
            <a:pPr marL="800100" lvl="1"/>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8AF09E8-F95D-459D-BDAE-4D5D87AA024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654164573"/>
      </p:ext>
    </p:extLst>
  </p:cSld>
  <p:clrMapOvr>
    <a:masterClrMapping/>
  </p:clrMapOvr>
  <mc:AlternateContent xmlns:mc="http://schemas.openxmlformats.org/markup-compatibility/2006">
    <mc:Choice xmlns:p14="http://schemas.microsoft.com/office/powerpoint/2010/main" Requires="p14">
      <p:transition spd="slow" p14:dur="2000" advTm="30920"/>
    </mc:Choice>
    <mc:Fallback>
      <p:transition spd="slow" advTm="30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314</TotalTime>
  <Words>887</Words>
  <Application>Microsoft Office PowerPoint</Application>
  <PresentationFormat>Widescreen</PresentationFormat>
  <Paragraphs>146</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Is the source object still the same size after a copy?</vt:lpstr>
      <vt:lpstr>Is the source object still in the same location after a copy? </vt:lpstr>
      <vt:lpstr>Is the source object’s data still the same after a copy?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Thomas Hummel</cp:lastModifiedBy>
  <cp:revision>27</cp:revision>
  <dcterms:created xsi:type="dcterms:W3CDTF">2020-08-19T17:59:24Z</dcterms:created>
  <dcterms:modified xsi:type="dcterms:W3CDTF">2023-04-17T04:20:22Z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